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15" r:id="rId2"/>
    <p:sldMasterId id="2147483717" r:id="rId3"/>
    <p:sldMasterId id="2147483723" r:id="rId4"/>
    <p:sldMasterId id="2147483726" r:id="rId5"/>
    <p:sldMasterId id="2147483728" r:id="rId6"/>
  </p:sldMasterIdLst>
  <p:sldIdLst>
    <p:sldId id="262" r:id="rId7"/>
    <p:sldId id="256" r:id="rId8"/>
    <p:sldId id="264" r:id="rId9"/>
    <p:sldId id="265" r:id="rId10"/>
    <p:sldId id="261" r:id="rId11"/>
    <p:sldId id="257" r:id="rId12"/>
    <p:sldId id="258" r:id="rId13"/>
    <p:sldId id="259" r:id="rId14"/>
    <p:sldId id="260" r:id="rId15"/>
    <p:sldId id="263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250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437251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7252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725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437254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37255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37256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FA0F07D-CB8D-460D-8990-91A797629D5E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372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3ADDA-5468-4646-98FB-EFFC3AE6DD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4023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2786F-D323-41E1-952A-818F0CFEBCE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3010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32D6D-479F-4673-B428-A369E16BA5B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6641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C840A-F776-4F66-9EFB-CD067A8CA0A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0395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822058-C339-4DF8-9E53-4DF41152E4B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6463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F436B-91ED-43EA-B456-DDF1A21331B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2362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1443C-7299-4945-A0A0-A2BBE6CBE5D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377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BE7E7-5F93-49C1-8B29-40584E428AA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4060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72A54-27EA-4012-8940-7E1E5E13534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3538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24E04-F801-466B-A462-004BFB502B4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68127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2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392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3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393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393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93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3933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43933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439340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39341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39342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B10658A-C058-438E-BCAF-0C79DAC726BF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619B4-E79F-417B-A585-953A9BA4C8F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78499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26BA6-1F95-4738-9AE2-8C71E791AC1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65101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49593-C153-47AC-B2C0-4CD0AB9BAEA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29970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8144C-2390-4DFB-B40C-F15B653D883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0619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4F434-B707-4EF7-837E-AB6C3876A7E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25832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666F0-441D-4F19-BB5C-E33512480AC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20734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B14E2-0E3E-48B5-8EE4-4602851DD4F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4417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DCE43-CE2B-456E-B889-430A3095323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66619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68862-09AA-4A2D-95F0-65C3861AFC9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53374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20FDA-9151-4DE8-A251-6B3CE384380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63699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370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44237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7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8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39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40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40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40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44240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0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1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2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3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4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5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6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7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8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49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0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1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2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3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4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5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6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7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58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2586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442587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442588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42589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42590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0A2EB94-3394-4C73-855E-A954E572F14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52D362-B155-4300-B42F-3D9EA96F90B8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174489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7D0A96-417F-48FD-BC9F-5D3890DEAB0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177160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59E33C-806F-4ACB-BB51-E9DAD8C618FC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02913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749B93-E795-4684-832E-960C00B623F8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635736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EE383B-B8DD-4C48-BB2F-85A8E8D3AC83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64325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1A9511-FAA9-4984-BB7F-F3B61381884C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40552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7E420F-4310-4EAB-B27A-F7EDF3DE20B7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80989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8A9D97-090C-41B2-B631-3CE86DAC2255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70464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51B712-FA7C-4AF9-AEFB-2974812F8731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187281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E19E25-3EB5-44F2-AE8A-8014E9FB2876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32904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0744D2-E816-46E7-86EE-AF03AFD2D15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55527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6C7A5-FE6C-4E3B-848E-D9CA5D24647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706948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57112-7CA5-43E7-BB5A-720D4F275D9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19950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15D88-22C2-4F11-B8E4-6470A2974EB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87905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B25EA-68DA-430B-89CD-357CBC6BB1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42165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1DAE0-FA3A-4832-85A1-064F57ACB56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551565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EB1101-0DCC-4B5A-8110-B775AF678AC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697665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98FBF-19EA-4D83-8545-9E6FD8ECD78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861667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56180-3D67-490F-8239-D91D638C6F7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44892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B3214F-0B61-48CC-AAD6-775572977CA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695601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DFB2A-0E41-4325-8ADD-4265F7EDF85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30353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2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915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5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5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4915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49153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9153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9153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347D0CD-25F9-4615-9FCD-BB57B846C0A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11EF4-655D-492E-AD10-F3E11D1D75F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271694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26AA1-1135-4100-A96C-66E1E8600CF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68758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7DC56-F996-49DD-8E1B-27C3794836F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095557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EF2E2-3C42-4A94-9D9B-B65165D90BB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229769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ACD3D-0602-4994-B5E8-9BFD3A066F2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73543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3A9D1-5CD8-4B64-AEE9-B28AEBB8B25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64926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7E448-798C-44B3-A422-8A24EEF0095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322595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B37D0-DADF-4058-9CBE-45ADA2EF0CF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10226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9E55B-11ED-4A88-AF46-A8E6B0BF215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792497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ABBEE-9118-458B-930E-B16B4C1CECD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024874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59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4945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49459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494597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4598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4599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4600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494601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4602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9460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49460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494605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9460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9460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E2B853E-8354-4DED-A6AF-32BFD25125E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0B901-A2D7-4ABD-BFAB-801F2E70264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501536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2D974-3FFD-4DEC-9463-D3569F1B665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696733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28DA0E-CC56-429A-A170-73194E645F2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760486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8A87B-D50C-4F20-9789-F96F89F787C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631897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90166-4D12-4862-9B06-A6D6882C72F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166767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B7114-C7C5-41E1-B7DB-BA980F8A1B6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851825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7840F-B30D-44BA-8334-687CB02289C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36189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88558-18BD-4145-8679-9DC4A092BCF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849439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5B00E-8727-42DD-9D9E-9B159E719CA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275181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7E11E-6621-4D3B-8B91-DD58AA1065B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9675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2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36227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28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62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362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362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 altLang="en-US"/>
          </a:p>
        </p:txBody>
      </p:sp>
      <p:sp>
        <p:nvSpPr>
          <p:cNvPr id="4362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 altLang="en-US"/>
          </a:p>
        </p:txBody>
      </p:sp>
      <p:sp>
        <p:nvSpPr>
          <p:cNvPr id="4362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3D2B0E2F-739E-497A-BB7C-17E02A82BF6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27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3827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7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7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7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7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8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29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0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31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3831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3831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831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3831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3831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38316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3831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3831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DBAB362-3710-4525-8C17-00617BFD00C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34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4413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13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3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4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5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1562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0CCDF44-AFB7-4C12-94A2-597161556C0E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41563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41564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41565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41566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ru-RU" alt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ru-RU" altLang="en-US"/>
          </a:p>
        </p:txBody>
      </p:sp>
      <p:sp>
        <p:nvSpPr>
          <p:cNvPr id="478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074CB1A-89C8-4141-8F15-DE88656B8BE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4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904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50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05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905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905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905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4905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22F12FD4-43E6-4C42-AB46-7EE9B4B92D78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57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9357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493572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93573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3574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935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935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9357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ru-RU" altLang="en-US"/>
          </a:p>
        </p:txBody>
      </p:sp>
      <p:sp>
        <p:nvSpPr>
          <p:cNvPr id="49357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ru-RU" altLang="en-US"/>
          </a:p>
        </p:txBody>
      </p:sp>
      <p:sp>
        <p:nvSpPr>
          <p:cNvPr id="49357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A8DE8AB-2460-42CA-B454-61034F0CF1DE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93580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6" name="Picture 4" descr="Безымян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19138"/>
            <a:ext cx="7620000" cy="54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en-US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Итоги и уроки Великой Отечественной войны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en-US" sz="7200"/>
              <a:t>1941-1945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600">
                <a:latin typeface="Impact" panose="020B0806030902050204" pitchFamily="34" charset="0"/>
              </a:rPr>
              <a:t>В ночь с 8-9 мая 1945 г. был подписан акт о капитуляции Германии</a:t>
            </a:r>
          </a:p>
        </p:txBody>
      </p:sp>
      <p:pic>
        <p:nvPicPr>
          <p:cNvPr id="465924" name="Picture 4" descr="капитуляция Герман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844675"/>
            <a:ext cx="4895850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>
                <a:effectLst>
                  <a:outerShdw blurRad="38100" dist="38100" dir="2700000" algn="tl">
                    <a:srgbClr val="000080"/>
                  </a:outerShdw>
                </a:effectLst>
              </a:rPr>
              <a:t>Потсдамская конференция</a:t>
            </a:r>
            <a:br>
              <a:rPr lang="ru-RU" altLang="en-US" sz="4000">
                <a:effectLst>
                  <a:outerShdw blurRad="38100" dist="38100" dir="2700000" algn="tl">
                    <a:srgbClr val="000080"/>
                  </a:outerShdw>
                </a:effectLst>
              </a:rPr>
            </a:br>
            <a:r>
              <a:rPr lang="ru-RU" altLang="en-US" sz="4000">
                <a:effectLst>
                  <a:outerShdw blurRad="38100" dist="38100" dir="2700000" algn="tl">
                    <a:srgbClr val="000080"/>
                  </a:outerShdw>
                </a:effectLst>
              </a:rPr>
              <a:t>17июля-2августа 1945 г.</a:t>
            </a:r>
          </a:p>
        </p:txBody>
      </p:sp>
      <p:pic>
        <p:nvPicPr>
          <p:cNvPr id="466948" name="Picture 4" descr="потсдамская конферен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600200"/>
            <a:ext cx="5080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/>
              <a:t>Территориальные приращения к СССР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/>
              <a:t>Кенигсберг, Пиллау, Южный Сахалин, Курильские острова – к РСФСР</a:t>
            </a:r>
          </a:p>
          <a:p>
            <a:r>
              <a:rPr lang="ru-RU" altLang="en-US"/>
              <a:t>Клайпеда, часть Белоруссии – к Литве</a:t>
            </a:r>
          </a:p>
          <a:p>
            <a:r>
              <a:rPr lang="ru-RU" altLang="en-US"/>
              <a:t>Часть Псковской области - к Эстонии</a:t>
            </a:r>
          </a:p>
          <a:p>
            <a:r>
              <a:rPr lang="ru-RU" altLang="en-US"/>
              <a:t>Закарпатье – к Украине</a:t>
            </a:r>
          </a:p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0" grpId="0"/>
      <p:bldP spid="4628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Причины победы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/>
              <a:t>Освободительный характер войны</a:t>
            </a:r>
          </a:p>
          <a:p>
            <a:r>
              <a:rPr lang="ru-RU" altLang="en-US"/>
              <a:t>Талантливые полководцы</a:t>
            </a:r>
          </a:p>
          <a:p>
            <a:r>
              <a:rPr lang="ru-RU" altLang="en-US"/>
              <a:t>Партизанское и подпольное движение</a:t>
            </a:r>
          </a:p>
          <a:p>
            <a:r>
              <a:rPr lang="ru-RU" altLang="en-US"/>
              <a:t>Помощь тыла</a:t>
            </a:r>
          </a:p>
          <a:p>
            <a:r>
              <a:rPr lang="ru-RU" altLang="en-US"/>
              <a:t>Командная система управления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0" grpId="0"/>
      <p:bldP spid="4270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Значение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/>
              <a:t>Советский народ отстоял свою свободу и независимость</a:t>
            </a:r>
          </a:p>
          <a:p>
            <a:r>
              <a:rPr lang="ru-RU" altLang="en-US"/>
              <a:t>Победа СССР в войне оказала влияние на все послевоенное развитие человечества</a:t>
            </a:r>
          </a:p>
          <a:p>
            <a:r>
              <a:rPr lang="ru-RU" altLang="en-US"/>
              <a:t>Возрос международный авторитет СССР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solidFill>
                  <a:schemeClr val="hlink"/>
                </a:solidFill>
              </a:rPr>
              <a:t>Цена победы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en-US" sz="2000"/>
              <a:t>Людские потери</a:t>
            </a:r>
            <a:r>
              <a:rPr lang="en-US" altLang="en-US" sz="2000"/>
              <a:t>-27 </a:t>
            </a:r>
            <a:r>
              <a:rPr lang="ru-RU" altLang="en-US" sz="2000"/>
              <a:t>млн. чел.</a:t>
            </a:r>
          </a:p>
          <a:p>
            <a:pPr>
              <a:lnSpc>
                <a:spcPct val="90000"/>
              </a:lnSpc>
            </a:pPr>
            <a:r>
              <a:rPr lang="ru-RU" altLang="en-US" sz="2000"/>
              <a:t>СССР потерял 30% национального богатства</a:t>
            </a:r>
          </a:p>
          <a:p>
            <a:pPr>
              <a:lnSpc>
                <a:spcPct val="90000"/>
              </a:lnSpc>
            </a:pPr>
            <a:r>
              <a:rPr lang="ru-RU" altLang="en-US" sz="2000"/>
              <a:t>Разрушено: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1710 городов и посёлков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70 тыс. сёл и деревень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З2 тыс. промышленных предприятий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98 тыс. колхозов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2 тыс. совхозов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82 тыс. школ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334 ВУЗа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427 музеев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43 тыс. библиотек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en-US" sz="2000"/>
              <a:t>6 тыс. больниц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505" name="Rectangle 1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en-US"/>
              <a:t>Падение уровня производства</a:t>
            </a:r>
            <a:br>
              <a:rPr lang="ru-RU" altLang="en-US"/>
            </a:br>
            <a:r>
              <a:rPr lang="ru-RU" altLang="en-US"/>
              <a:t>(по сравнению с 1940 г.</a:t>
            </a:r>
            <a:r>
              <a:rPr lang="en-US" altLang="en-US"/>
              <a:t>)</a:t>
            </a:r>
            <a:endParaRPr lang="ru-RU" altLang="en-US"/>
          </a:p>
        </p:txBody>
      </p:sp>
      <p:sp>
        <p:nvSpPr>
          <p:cNvPr id="447506" name="Rectangle 1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en-US" sz="2000"/>
              <a:t>Сельского хозяйства -на 60 %</a:t>
            </a:r>
          </a:p>
          <a:p>
            <a:pPr>
              <a:lnSpc>
                <a:spcPct val="80000"/>
              </a:lnSpc>
            </a:pPr>
            <a:r>
              <a:rPr lang="ru-RU" altLang="en-US" sz="2000"/>
              <a:t>Промышленности –на 52%</a:t>
            </a:r>
          </a:p>
          <a:p>
            <a:pPr>
              <a:lnSpc>
                <a:spcPct val="80000"/>
              </a:lnSpc>
            </a:pPr>
            <a:r>
              <a:rPr lang="ru-RU" altLang="en-US" sz="2000"/>
              <a:t>Добычи нефти – на 62 %</a:t>
            </a:r>
          </a:p>
          <a:p>
            <a:pPr>
              <a:lnSpc>
                <a:spcPct val="80000"/>
              </a:lnSpc>
            </a:pPr>
            <a:r>
              <a:rPr lang="ru-RU" altLang="en-US" sz="2000"/>
              <a:t>Выплавки чугуна на 59 %</a:t>
            </a:r>
          </a:p>
          <a:p>
            <a:pPr>
              <a:lnSpc>
                <a:spcPct val="80000"/>
              </a:lnSpc>
            </a:pPr>
            <a:r>
              <a:rPr lang="ru-RU" altLang="en-US" sz="2000"/>
              <a:t>Производства цемента – на 31 %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505" grpId="0"/>
      <p:bldP spid="44750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900" name="Picture 4" descr="неизвестный солд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49500"/>
            <a:ext cx="5327650" cy="423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90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981075"/>
            <a:ext cx="8362950" cy="2303463"/>
          </a:xfrm>
        </p:spPr>
        <p:txBody>
          <a:bodyPr/>
          <a:lstStyle/>
          <a:p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Никто не знает их фамилий,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О них ни песен нет, ни книг…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Они прикрыли жизнь собою,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Жить начинавшие едва,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Чтоб было небо голубое,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Была зеленая трава.</a:t>
            </a:r>
            <a:br>
              <a:rPr lang="ru-RU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br>
              <a:rPr lang="ru-RU" altLang="en-US" sz="4000">
                <a:solidFill>
                  <a:schemeClr val="bg1"/>
                </a:solidFill>
              </a:rPr>
            </a:br>
            <a:endParaRPr lang="ru-RU" altLang="en-US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6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defaul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очки">
  <a:themeElements>
    <a:clrScheme name="Точки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Точ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187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default</vt:lpstr>
      <vt:lpstr>Лучи</vt:lpstr>
      <vt:lpstr>Точки</vt:lpstr>
      <vt:lpstr>Оформление по умолчанию</vt:lpstr>
      <vt:lpstr>Орбита</vt:lpstr>
      <vt:lpstr>Слои</vt:lpstr>
      <vt:lpstr>Презентация PowerPoint</vt:lpstr>
      <vt:lpstr>Итоги и уроки Великой Отечественной войны</vt:lpstr>
      <vt:lpstr>В ночь с 8-9 мая 1945 г. был подписан акт о капитуляции Германии</vt:lpstr>
      <vt:lpstr>Потсдамская конференция 17июля-2августа 1945 г.</vt:lpstr>
      <vt:lpstr>Территориальные приращения к СССР</vt:lpstr>
      <vt:lpstr>Причины победы</vt:lpstr>
      <vt:lpstr>Значение</vt:lpstr>
      <vt:lpstr>Цена победы</vt:lpstr>
      <vt:lpstr>Падение уровня производства (по сравнению с 1940 г.)</vt:lpstr>
      <vt:lpstr>Никто не знает их фамилий, О них ни песен нет, ни книг… Они прикрыли жизнь собою, Жить начинавшие едва, Чтоб было небо голубое, Была зеленая трава.  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и уроки Великой Отечественной войны</dc:title>
  <dc:creator>Чуйко </dc:creator>
  <cp:lastModifiedBy>Ольга</cp:lastModifiedBy>
  <cp:revision>13</cp:revision>
  <cp:lastPrinted>1601-01-01T00:00:00Z</cp:lastPrinted>
  <dcterms:created xsi:type="dcterms:W3CDTF">2008-02-17T19:03:21Z</dcterms:created>
  <dcterms:modified xsi:type="dcterms:W3CDTF">2016-10-20T13:11:47Z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